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7" r:id="rId2"/>
  </p:sldMasterIdLst>
  <p:notesMasterIdLst>
    <p:notesMasterId r:id="rId18"/>
  </p:notesMasterIdLst>
  <p:handoutMasterIdLst>
    <p:handoutMasterId r:id="rId19"/>
  </p:handoutMasterIdLst>
  <p:sldIdLst>
    <p:sldId id="528" r:id="rId3"/>
    <p:sldId id="545" r:id="rId4"/>
    <p:sldId id="549" r:id="rId5"/>
    <p:sldId id="529" r:id="rId6"/>
    <p:sldId id="530" r:id="rId7"/>
    <p:sldId id="531" r:id="rId8"/>
    <p:sldId id="532" r:id="rId9"/>
    <p:sldId id="533" r:id="rId10"/>
    <p:sldId id="534" r:id="rId11"/>
    <p:sldId id="536" r:id="rId12"/>
    <p:sldId id="546" r:id="rId13"/>
    <p:sldId id="547" r:id="rId14"/>
    <p:sldId id="548" r:id="rId15"/>
    <p:sldId id="540" r:id="rId16"/>
    <p:sldId id="541" r:id="rId1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5C"/>
    <a:srgbClr val="0033CC"/>
    <a:srgbClr val="3476B1"/>
    <a:srgbClr val="367BFF"/>
    <a:srgbClr val="0DFF12"/>
    <a:srgbClr val="FFFFCC"/>
    <a:srgbClr val="CCFFCC"/>
    <a:srgbClr val="FFC6E3"/>
    <a:srgbClr val="DDD0FF"/>
    <a:srgbClr val="E4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8" autoAdjust="0"/>
    <p:restoredTop sz="94679"/>
  </p:normalViewPr>
  <p:slideViewPr>
    <p:cSldViewPr>
      <p:cViewPr varScale="1">
        <p:scale>
          <a:sx n="73" d="100"/>
          <a:sy n="73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3608" y="-10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 defTabSz="923738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MC Takoma Park/Silver Spring Community Conversation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770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 algn="r" defTabSz="923738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37"/>
            <a:ext cx="2981502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 defTabSz="923738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May 9, 2017            Meeting #2 </a:t>
            </a: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770" y="8829937"/>
            <a:ext cx="2981502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 algn="r" defTabSz="923738" eaLnBrk="1" hangingPunct="1">
              <a:defRPr sz="1200">
                <a:latin typeface="Arial" charset="0"/>
              </a:defRPr>
            </a:lvl1pPr>
          </a:lstStyle>
          <a:p>
            <a:fld id="{B3D0A366-A190-45C5-BB62-26224341CB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89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 defTabSz="923738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MC Takoma Park/Silver Spring Community Conversation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770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 algn="r" defTabSz="923738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565" y="4415751"/>
            <a:ext cx="5506684" cy="41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37"/>
            <a:ext cx="2981502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 defTabSz="923738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May 9, 2017            Meeting #2 </a:t>
            </a: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770" y="8829937"/>
            <a:ext cx="2981502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 algn="r" defTabSz="923738" eaLnBrk="1" hangingPunct="1">
              <a:defRPr sz="1200">
                <a:latin typeface="Arial" charset="0"/>
              </a:defRPr>
            </a:lvl1pPr>
          </a:lstStyle>
          <a:p>
            <a:fld id="{1C8F66EE-5F2F-4D2E-B470-85695E345E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81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Thank you!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I appreciate the opportunity to participate in these community conversations.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As the community’s college, the very foundation of our work is rooted in serving the needs of the community.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Let me say this clearly, again—I want to be a good a neighbor!   </a:t>
            </a:r>
          </a:p>
          <a:p>
            <a:endParaRPr lang="en-US" sz="1400" dirty="0"/>
          </a:p>
          <a:p>
            <a:r>
              <a:rPr lang="en-US" sz="1400" dirty="0"/>
              <a:t>And, I need your help to be a good neighbor while delivering on the promise of the College’s mission—</a:t>
            </a:r>
            <a:r>
              <a:rPr lang="en-US" sz="1400" i="1" dirty="0"/>
              <a:t>to this community.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MC Takoma Park/Silver Spring Community Conversation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9, 2017            Meeting #2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66EE-5F2F-4D2E-B470-85695E345EBC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400050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16431"/>
            <a:ext cx="5505450" cy="4490091"/>
          </a:xfrm>
        </p:spPr>
        <p:txBody>
          <a:bodyPr/>
          <a:lstStyle/>
          <a:p>
            <a:r>
              <a:rPr lang="en-US" sz="1400" dirty="0">
                <a:latin typeface="+mj-lt"/>
              </a:rPr>
              <a:t>The facilities master plan is a </a:t>
            </a:r>
            <a:r>
              <a:rPr lang="en-US" sz="1400" u="sng" dirty="0">
                <a:latin typeface="+mj-lt"/>
              </a:rPr>
              <a:t>conceptual framework</a:t>
            </a:r>
            <a:r>
              <a:rPr lang="en-US" sz="1400" dirty="0">
                <a:latin typeface="+mj-lt"/>
              </a:rPr>
              <a:t> required by the State.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Ensures we have a plan to manage our enrollment and have the facilities necessary to meet our mission.</a:t>
            </a:r>
          </a:p>
          <a:p>
            <a:r>
              <a:rPr lang="en-US" sz="1400" dirty="0">
                <a:latin typeface="+mj-lt"/>
              </a:rPr>
              <a:t> 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We take seriously the need to balance the needs of the students, of our neighbors, the community, </a:t>
            </a:r>
            <a:r>
              <a:rPr lang="en-US" sz="1400" b="1" u="sng" dirty="0">
                <a:latin typeface="+mj-lt"/>
              </a:rPr>
              <a:t>and</a:t>
            </a:r>
            <a:r>
              <a:rPr lang="en-US" sz="1400" dirty="0">
                <a:latin typeface="+mj-lt"/>
              </a:rPr>
              <a:t> fiscal prudence.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073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400050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16431"/>
            <a:ext cx="5505450" cy="4490091"/>
          </a:xfrm>
        </p:spPr>
        <p:txBody>
          <a:bodyPr/>
          <a:lstStyle/>
          <a:p>
            <a:r>
              <a:rPr lang="en-US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954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5" y="4416434"/>
            <a:ext cx="5874664" cy="4183063"/>
          </a:xfrm>
        </p:spPr>
        <p:txBody>
          <a:bodyPr/>
          <a:lstStyle/>
          <a:p>
            <a:endParaRPr lang="en-US" dirty="0"/>
          </a:p>
          <a:p>
            <a:r>
              <a:rPr lang="en-US" sz="1400" dirty="0"/>
              <a:t>The plan evolved in 2006 with enhanced understanding of the likely structures necessary:</a:t>
            </a:r>
          </a:p>
          <a:p>
            <a:r>
              <a:rPr lang="en-US" sz="1400" dirty="0"/>
              <a:t>	</a:t>
            </a:r>
          </a:p>
          <a:p>
            <a:pPr lvl="2">
              <a:lnSpc>
                <a:spcPct val="200000"/>
              </a:lnSpc>
            </a:pPr>
            <a:r>
              <a:rPr lang="en-US" sz="1400" dirty="0"/>
              <a:t>Still replaces two buildings--Science South and Science North; </a:t>
            </a:r>
          </a:p>
          <a:p>
            <a:pPr lvl="2">
              <a:lnSpc>
                <a:spcPct val="200000"/>
              </a:lnSpc>
            </a:pPr>
            <a:endParaRPr lang="en-US" sz="1400" dirty="0"/>
          </a:p>
          <a:p>
            <a:pPr lvl="2">
              <a:lnSpc>
                <a:spcPct val="200000"/>
              </a:lnSpc>
            </a:pPr>
            <a:r>
              <a:rPr lang="en-US" sz="1400" dirty="0"/>
              <a:t>Likely, 4 stories plus HVAC (on the rooftop);</a:t>
            </a:r>
          </a:p>
          <a:p>
            <a:pPr lvl="2">
              <a:lnSpc>
                <a:spcPct val="200000"/>
              </a:lnSpc>
            </a:pPr>
            <a:endParaRPr lang="en-US" sz="1400" dirty="0"/>
          </a:p>
          <a:p>
            <a:pPr lvl="2">
              <a:lnSpc>
                <a:spcPct val="200000"/>
              </a:lnSpc>
            </a:pPr>
            <a:r>
              <a:rPr lang="en-US" sz="1400" dirty="0"/>
              <a:t>Still phased project—taking 8 years to complete.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355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16434"/>
            <a:ext cx="5599406" cy="4183063"/>
          </a:xfrm>
        </p:spPr>
        <p:txBody>
          <a:bodyPr/>
          <a:lstStyle/>
          <a:p>
            <a:r>
              <a:rPr lang="en-US" sz="1400" dirty="0"/>
              <a:t>The adopted plan for 2013 acknowledged the community’s concern regarding 4 stories:</a:t>
            </a:r>
          </a:p>
          <a:p>
            <a:endParaRPr lang="en-US" sz="1400" dirty="0"/>
          </a:p>
          <a:p>
            <a:pPr lvl="2"/>
            <a:r>
              <a:rPr lang="en-US" sz="1400" dirty="0"/>
              <a:t>Plan envisions 1 new building;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Completed in one phase: 4 years;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Replaces Science South and Falcon Hall;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Need width to lower the height—so replaces Falcon Hall;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Plan envisions eventually replacing Falcon Hall with a Health and Fitness Center.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016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400050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7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b="1" dirty="0"/>
              <a:t>(Read slide)</a:t>
            </a:r>
          </a:p>
          <a:p>
            <a:pPr algn="ctr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603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3950" y="400050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F1F2F2"/>
            </a:gs>
            <a:gs pos="100000">
              <a:srgbClr val="EBEBE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33463" y="4609905"/>
            <a:ext cx="7080250" cy="973645"/>
          </a:xfrm>
        </p:spPr>
        <p:txBody>
          <a:bodyPr vert="horz" wrap="square" lIns="0" tIns="0" rIns="0" bIns="0" rtlCol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i="0" baseline="0" dirty="0" smtClean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  <a:p>
            <a:pPr marL="0" lvl="0"/>
            <a:r>
              <a:rPr lang="en-US"/>
              <a:t>Department Name</a:t>
            </a:r>
          </a:p>
          <a:p>
            <a:pPr marL="0" lvl="0"/>
            <a:r>
              <a:rPr lang="en-US"/>
              <a:t>Presentation Date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3999" cy="214777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err="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3463" y="2997926"/>
            <a:ext cx="7080250" cy="627063"/>
          </a:xfrm>
        </p:spPr>
        <p:txBody>
          <a:bodyPr/>
          <a:lstStyle>
            <a:lvl1pPr marL="0" indent="0" algn="l">
              <a:buFontTx/>
              <a:buNone/>
              <a:defRPr sz="3600">
                <a:solidFill>
                  <a:srgbClr val="51237F"/>
                </a:solidFill>
                <a:latin typeface="Arial" charset="0"/>
                <a:ea typeface="Arial" charset="0"/>
                <a:cs typeface="Arial" charset="0"/>
              </a:defRPr>
            </a:lvl1pPr>
            <a:lvl2pPr marL="230187" indent="0">
              <a:buFontTx/>
              <a:buNone/>
              <a:defRPr/>
            </a:lvl2pPr>
            <a:lvl3pPr marL="515937" indent="0">
              <a:buFontTx/>
              <a:buNone/>
              <a:defRPr/>
            </a:lvl3pPr>
            <a:lvl4pPr marL="800100" indent="0">
              <a:buFontTx/>
              <a:buNone/>
              <a:defRPr/>
            </a:lvl4pPr>
            <a:lvl5pPr marL="1085850" indent="0">
              <a:buFontTx/>
              <a:buNone/>
              <a:defRPr/>
            </a:lvl5pPr>
          </a:lstStyle>
          <a:p>
            <a:pPr lvl="0"/>
            <a:r>
              <a:rPr lang="en-US"/>
              <a:t>Presentation 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43793" y="3523634"/>
            <a:ext cx="7069920" cy="499898"/>
          </a:xfrm>
        </p:spPr>
        <p:txBody>
          <a:bodyPr/>
          <a:lstStyle>
            <a:lvl1pPr marL="0" indent="0" algn="l">
              <a:buFontTx/>
              <a:buNone/>
              <a:defRPr sz="2800" baseline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93" y="1421127"/>
            <a:ext cx="2589668" cy="42062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255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flip="none" rotWithShape="1">
          <a:gsLst>
            <a:gs pos="0">
              <a:srgbClr val="3A195B"/>
            </a:gs>
            <a:gs pos="100000">
              <a:srgbClr val="51237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511" y="3132012"/>
            <a:ext cx="3434125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75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71813" y="4661661"/>
            <a:ext cx="7559806" cy="973645"/>
          </a:xfrm>
        </p:spPr>
        <p:txBody>
          <a:bodyPr vert="horz" wrap="square" lIns="0" tIns="0" rIns="0" bIns="0" rtlCol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100" i="0" baseline="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  <a:p>
            <a:pPr marL="0" lvl="0"/>
            <a:r>
              <a:rPr lang="en-US" dirty="0"/>
              <a:t>Department Name</a:t>
            </a:r>
          </a:p>
          <a:p>
            <a:pPr marL="0" lvl="0"/>
            <a:r>
              <a:rPr lang="en-US" dirty="0"/>
              <a:t>Presentation Date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3999" cy="214777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prstClr val="white"/>
              </a:solidFill>
              <a:latin typeface="Roboto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76116" y="2997926"/>
            <a:ext cx="7655503" cy="627063"/>
          </a:xfrm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51237F"/>
                </a:solidFill>
              </a:defRPr>
            </a:lvl1pPr>
            <a:lvl2pPr marL="230187" indent="0">
              <a:buFontTx/>
              <a:buNone/>
              <a:defRPr/>
            </a:lvl2pPr>
            <a:lvl3pPr marL="515937" indent="0">
              <a:buFontTx/>
              <a:buNone/>
              <a:defRPr/>
            </a:lvl3pPr>
            <a:lvl4pPr marL="800100" indent="0">
              <a:buFontTx/>
              <a:buNone/>
              <a:defRPr/>
            </a:lvl4pPr>
            <a:lvl5pPr marL="108585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6117" y="3561734"/>
            <a:ext cx="7666134" cy="499898"/>
          </a:xfrm>
        </p:spPr>
        <p:txBody>
          <a:bodyPr/>
          <a:lstStyle>
            <a:lvl1pPr marL="0" indent="0" algn="l">
              <a:buFontTx/>
              <a:buNone/>
              <a:defRPr sz="3000" baseline="0">
                <a:solidFill>
                  <a:srgbClr val="525252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7" y="1421127"/>
            <a:ext cx="25896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85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20040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751030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499741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114" y="1095887"/>
            <a:ext cx="8385048" cy="45712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5678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,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904" y="1424500"/>
            <a:ext cx="8385048" cy="4242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3572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114" y="1095888"/>
            <a:ext cx="4058663" cy="4571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99149" y="1099188"/>
            <a:ext cx="4059936" cy="4567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09221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904" y="1424500"/>
            <a:ext cx="4059936" cy="4242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00016" y="1446727"/>
            <a:ext cx="4059936" cy="4220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26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0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35" y="1136395"/>
            <a:ext cx="7230139" cy="308392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91440">
              <a:lnSpc>
                <a:spcPct val="90000"/>
              </a:lnSpc>
              <a:defRPr lang="en-US" sz="3600" kern="2200" spc="0" baseline="0" dirty="0"/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semper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ipsum mi, ac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dolor.”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767" y="4506901"/>
            <a:ext cx="7230140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r">
              <a:spcBef>
                <a:spcPts val="300"/>
              </a:spcBef>
              <a:buNone/>
              <a:defRPr lang="en-US" sz="21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—Author’s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11173504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799325"/>
            <a:ext cx="7080250" cy="490904"/>
          </a:xfrm>
        </p:spPr>
        <p:txBody>
          <a:bodyPr vert="horz" wrap="square" lIns="0" tIns="0" rIns="0" bIns="45720" rtlCol="0" anchor="t" anchorCtr="0">
            <a:spAutoFit/>
          </a:bodyPr>
          <a:lstStyle>
            <a:lvl1pPr algn="l">
              <a:defRPr lang="en-US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22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flip="none" rotWithShape="1">
          <a:gsLst>
            <a:gs pos="0">
              <a:srgbClr val="3A195B"/>
            </a:gs>
            <a:gs pos="100000">
              <a:srgbClr val="51237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1" y="3132012"/>
            <a:ext cx="3434125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06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804318"/>
            <a:ext cx="7080250" cy="490904"/>
          </a:xfrm>
        </p:spPr>
        <p:txBody>
          <a:bodyPr vert="horz" wrap="square" lIns="0" tIns="0" rIns="0" bIns="45720" rtlCol="0" anchor="t" anchorCtr="0">
            <a:spAutoFit/>
          </a:bodyPr>
          <a:lstStyle>
            <a:lvl1pPr algn="l">
              <a:defRPr lang="en-US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33463" y="1280235"/>
            <a:ext cx="7080250" cy="371626"/>
          </a:xfrm>
        </p:spPr>
        <p:txBody>
          <a:bodyPr tIns="0"/>
          <a:lstStyle>
            <a:lvl1pPr marL="0" indent="0" algn="l">
              <a:buFontTx/>
              <a:buNone/>
              <a:defRPr sz="26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5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804318"/>
            <a:ext cx="7080250" cy="490904"/>
          </a:xfrm>
        </p:spPr>
        <p:txBody>
          <a:bodyPr vert="horz" wrap="square" lIns="0" tIns="0" rIns="0" bIns="45720" rtlCol="0" anchor="t" anchorCtr="0">
            <a:spAutoFit/>
          </a:bodyPr>
          <a:lstStyle>
            <a:lvl1pPr algn="l">
              <a:defRPr lang="en-US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33463" y="1544267"/>
            <a:ext cx="7080250" cy="4170733"/>
          </a:xfrm>
        </p:spPr>
        <p:txBody>
          <a:bodyPr/>
          <a:lstStyle>
            <a:lvl1pPr>
              <a:defRPr sz="20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62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,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804318"/>
            <a:ext cx="7080250" cy="490904"/>
          </a:xfrm>
        </p:spPr>
        <p:txBody>
          <a:bodyPr vert="horz" wrap="square" lIns="0" tIns="0" rIns="0" bIns="45720" rtlCol="0" anchor="t" anchorCtr="0">
            <a:spAutoFit/>
          </a:bodyPr>
          <a:lstStyle>
            <a:lvl1pPr algn="l">
              <a:defRPr lang="en-US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33463" y="1280235"/>
            <a:ext cx="7080250" cy="371626"/>
          </a:xfrm>
        </p:spPr>
        <p:txBody>
          <a:bodyPr lIns="0"/>
          <a:lstStyle>
            <a:lvl1pPr marL="0" indent="0" algn="l">
              <a:buFontTx/>
              <a:buNone/>
              <a:defRPr sz="260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033463" y="1872880"/>
            <a:ext cx="7080250" cy="3842120"/>
          </a:xfrm>
        </p:spPr>
        <p:txBody>
          <a:bodyPr lIns="0"/>
          <a:lstStyle>
            <a:lvl1pPr>
              <a:defRPr sz="20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600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804318"/>
            <a:ext cx="7080250" cy="490904"/>
          </a:xfrm>
        </p:spPr>
        <p:txBody>
          <a:bodyPr vert="horz" wrap="square" lIns="0" tIns="0" rIns="0" bIns="45720" rtlCol="0" anchor="t" anchorCtr="0">
            <a:spAutoFit/>
          </a:bodyPr>
          <a:lstStyle>
            <a:lvl1pPr algn="l">
              <a:defRPr lang="en-US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33463" y="1544269"/>
            <a:ext cx="3357784" cy="4170731"/>
          </a:xfrm>
        </p:spPr>
        <p:txBody>
          <a:bodyPr/>
          <a:lstStyle>
            <a:lvl1pPr>
              <a:defRPr sz="20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40121" y="1547568"/>
            <a:ext cx="3382218" cy="4167432"/>
          </a:xfrm>
        </p:spPr>
        <p:txBody>
          <a:bodyPr/>
          <a:lstStyle>
            <a:lvl1pPr>
              <a:defRPr sz="20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049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804318"/>
            <a:ext cx="7080250" cy="490904"/>
          </a:xfrm>
        </p:spPr>
        <p:txBody>
          <a:bodyPr vert="horz" wrap="square" lIns="0" tIns="0" rIns="0" bIns="45720" rtlCol="0" anchor="t" anchorCtr="0">
            <a:spAutoFit/>
          </a:bodyPr>
          <a:lstStyle>
            <a:lvl1pPr algn="l">
              <a:defRPr lang="en-US" dirty="0">
                <a:latin typeface="+mj-lt"/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33463" y="1280235"/>
            <a:ext cx="7080250" cy="371626"/>
          </a:xfrm>
        </p:spPr>
        <p:txBody>
          <a:bodyPr/>
          <a:lstStyle>
            <a:lvl1pPr marL="0" indent="0" algn="l">
              <a:buFontTx/>
              <a:buNone/>
              <a:defRPr sz="2600">
                <a:latin typeface="+mn-lt"/>
              </a:defRPr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033463" y="1872881"/>
            <a:ext cx="3360352" cy="384211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31915" y="1875894"/>
            <a:ext cx="3381798" cy="383910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136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177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3463" y="847347"/>
            <a:ext cx="7080250" cy="358251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91440">
              <a:lnSpc>
                <a:spcPct val="90000"/>
              </a:lnSpc>
              <a:defRPr lang="en-US" sz="3600" kern="2200" spc="0" baseline="0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, semper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.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ipsum mi, ac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dolor.”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3463" y="4716451"/>
            <a:ext cx="7080250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r">
              <a:spcBef>
                <a:spcPts val="300"/>
              </a:spcBef>
              <a:buNone/>
              <a:defRPr lang="en-US" sz="2100" baseline="0" dirty="0" smtClean="0">
                <a:latin typeface="Arial" charset="0"/>
                <a:ea typeface="Arial" charset="0"/>
                <a:cs typeface="Arial" charset="0"/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—Author’s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087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2F2"/>
            </a:gs>
            <a:gs pos="100000">
              <a:srgbClr val="EBEBE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5886451"/>
            <a:ext cx="9143999" cy="971550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err="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3463" y="803618"/>
            <a:ext cx="7080250" cy="490904"/>
          </a:xfrm>
          <a:prstGeom prst="rect">
            <a:avLst/>
          </a:prstGeom>
        </p:spPr>
        <p:txBody>
          <a:bodyPr vert="horz" wrap="square" lIns="0" tIns="0" rIns="0" bIns="45720" rtlCol="0" anchor="t" anchorCtr="0">
            <a:sp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463" y="1460080"/>
            <a:ext cx="7080250" cy="4474894"/>
          </a:xfrm>
          <a:prstGeom prst="rect">
            <a:avLst/>
          </a:prstGeom>
        </p:spPr>
        <p:txBody>
          <a:bodyPr vert="horz" wrap="square" lIns="0" tIns="0" rIns="0" bIns="45720" rtlCol="0">
            <a:noAutofit/>
          </a:bodyPr>
          <a:lstStyle/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83" y="6006901"/>
            <a:ext cx="1632617" cy="26517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3E796C-4CA1-814E-8E3D-EE0C46343C6D}" type="slidenum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400" b="0" kern="1200" cap="none" spc="0" baseline="0" dirty="0" smtClean="0">
          <a:solidFill>
            <a:srgbClr val="51237F"/>
          </a:solidFill>
          <a:latin typeface="Arial" charset="0"/>
          <a:ea typeface="Arial" charset="0"/>
          <a:cs typeface="Arial" charset="0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Arial" charset="0"/>
          <a:ea typeface="Arial" charset="0"/>
          <a:cs typeface="Arial" charset="0"/>
        </a:defRPr>
      </a:lvl1pPr>
      <a:lvl2pPr marL="457200" indent="-227013" algn="l" defTabSz="914400" rtl="0" eaLnBrk="1" latinLnBrk="0" hangingPunct="1">
        <a:lnSpc>
          <a:spcPct val="10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 smtClean="0">
          <a:solidFill>
            <a:srgbClr val="525252"/>
          </a:solidFill>
          <a:latin typeface="Arial" charset="0"/>
          <a:ea typeface="Arial" charset="0"/>
          <a:cs typeface="Arial" charset="0"/>
        </a:defRPr>
      </a:lvl2pPr>
      <a:lvl3pPr marL="742950" indent="-227013" algn="l" defTabSz="914400" rtl="0" eaLnBrk="1" latinLnBrk="0" hangingPunct="1">
        <a:lnSpc>
          <a:spcPct val="10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‒"/>
        <a:defRPr lang="en-US" sz="2100" b="0" kern="1200" dirty="0" smtClean="0">
          <a:solidFill>
            <a:srgbClr val="525252"/>
          </a:solidFill>
          <a:latin typeface="Arial" charset="0"/>
          <a:ea typeface="Arial" charset="0"/>
          <a:cs typeface="Arial" charset="0"/>
        </a:defRPr>
      </a:lvl3pPr>
      <a:lvl4pPr marL="1028700" indent="-228600" algn="l" defTabSz="914400" rtl="0" eaLnBrk="1" latinLnBrk="0" hangingPunct="1">
        <a:lnSpc>
          <a:spcPct val="10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Arial" charset="0"/>
          <a:ea typeface="Arial" charset="0"/>
          <a:cs typeface="Arial" charset="0"/>
        </a:defRPr>
      </a:lvl4pPr>
      <a:lvl5pPr marL="1312863" indent="-227013" algn="l" defTabSz="914400" rtl="0" eaLnBrk="1" latinLnBrk="0" hangingPunct="1">
        <a:lnSpc>
          <a:spcPct val="10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>
          <a:solidFill>
            <a:srgbClr val="52525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960" y="372117"/>
            <a:ext cx="8429122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033926"/>
            <a:ext cx="8429122" cy="24322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" y="5954233"/>
            <a:ext cx="9143999" cy="90376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prstClr val="white"/>
              </a:solidFill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95" y="6246096"/>
            <a:ext cx="191410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rgbClr val="51237F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‒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/Volumes/KRISTA-128/MC%20FILES/TPSS-PPT-March%202017/TPSS-MasterPlan-3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3463" y="4696166"/>
            <a:ext cx="7080250" cy="69534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6, 2017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Conversation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33462" y="3084186"/>
            <a:ext cx="7282402" cy="123410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550" dirty="0"/>
              <a:t>The Future of the</a:t>
            </a:r>
          </a:p>
          <a:p>
            <a:pPr>
              <a:spcBef>
                <a:spcPts val="0"/>
              </a:spcBef>
            </a:pPr>
            <a:r>
              <a:rPr lang="en-US" sz="3550" dirty="0"/>
              <a:t>Takoma Park/Silver Spring Campus</a:t>
            </a:r>
          </a:p>
        </p:txBody>
      </p:sp>
    </p:spTree>
    <p:extLst>
      <p:ext uri="{BB962C8B-B14F-4D97-AF65-F5344CB8AC3E}">
        <p14:creationId xmlns:p14="http://schemas.microsoft.com/office/powerpoint/2010/main" val="28108078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463" y="1329726"/>
            <a:ext cx="3490625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525252"/>
                </a:solidFill>
              </a:rPr>
              <a:t>Previous Replacement Plan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4 stories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Rooftop air handling units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Gross square feet–134,000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Total project cost–$87,928,000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Dual phase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Demo Science South–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Build Phase 1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Demo Science North–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Build Phase 2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Project timeline–8 Years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Design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Phase 1–2 years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Phase 2 –2 years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Build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Phase 1–2 years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Phase 2 –2 </a:t>
            </a:r>
            <a:r>
              <a:rPr lang="en-US" sz="1400" dirty="0" smtClean="0">
                <a:solidFill>
                  <a:srgbClr val="525252"/>
                </a:solidFill>
              </a:rPr>
              <a:t>years</a:t>
            </a:r>
          </a:p>
          <a:p>
            <a:pPr marL="234950" lvl="1" indent="-117475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25252"/>
                </a:solidFill>
              </a:rPr>
              <a:t>No flexibility in design height</a:t>
            </a:r>
            <a:endParaRPr lang="en-US" sz="1400" dirty="0">
              <a:solidFill>
                <a:srgbClr val="525252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1237F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123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3484" y="1325880"/>
            <a:ext cx="3400230" cy="515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525252"/>
                </a:solidFill>
              </a:rPr>
              <a:t>Current Replacement Plan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3 stories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Rooftop air handling units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Gross square feet–134,000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Total project cost–$85,628,000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Single phase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Demo Science South and Falcon Hall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Build the Entire Building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Project timeline–4 years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Design–2 years</a:t>
            </a:r>
          </a:p>
          <a:p>
            <a:pPr marL="74295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Build–2 years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Delivers interdisciplinary building 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4 years earlier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25252"/>
                </a:solidFill>
              </a:rPr>
              <a:t>Need width to lower the height— replaces Falcon </a:t>
            </a:r>
            <a:r>
              <a:rPr lang="en-US" sz="1400" dirty="0" smtClean="0">
                <a:solidFill>
                  <a:srgbClr val="525252"/>
                </a:solidFill>
              </a:rPr>
              <a:t>Hall</a:t>
            </a:r>
          </a:p>
          <a:p>
            <a:pPr marL="285750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525252"/>
                </a:solidFill>
              </a:rPr>
              <a:t>Flexibility in design height</a:t>
            </a:r>
            <a:endParaRPr lang="en-US" sz="1400" dirty="0">
              <a:solidFill>
                <a:srgbClr val="525252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1237F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1237F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1237F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1237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211" y="804318"/>
            <a:ext cx="7097503" cy="464743"/>
          </a:xfrm>
        </p:spPr>
        <p:txBody>
          <a:bodyPr/>
          <a:lstStyle/>
          <a:p>
            <a:r>
              <a:rPr lang="en-US" sz="3200" dirty="0"/>
              <a:t>Math and Science Building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8698" y="1431985"/>
            <a:ext cx="0" cy="4037162"/>
          </a:xfrm>
          <a:prstGeom prst="line">
            <a:avLst/>
          </a:prstGeom>
          <a:ln w="3175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782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63" y="804318"/>
            <a:ext cx="7080250" cy="883319"/>
          </a:xfrm>
        </p:spPr>
        <p:txBody>
          <a:bodyPr/>
          <a:lstStyle/>
          <a:p>
            <a:r>
              <a:rPr lang="en-US" sz="3200" dirty="0"/>
              <a:t>Design </a:t>
            </a:r>
            <a:r>
              <a:rPr lang="en-US" sz="3200" dirty="0" smtClean="0"/>
              <a:t>Guidelines as a result of Community Conversations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33463" y="1905000"/>
            <a:ext cx="7080250" cy="3842120"/>
          </a:xfrm>
        </p:spPr>
        <p:txBody>
          <a:bodyPr/>
          <a:lstStyle/>
          <a:p>
            <a:r>
              <a:rPr lang="en-US" dirty="0"/>
              <a:t>Create a design that integrates the building with the existing campus and neighborhood.</a:t>
            </a:r>
          </a:p>
          <a:p>
            <a:r>
              <a:rPr lang="en-US" dirty="0"/>
              <a:t>Coordinate building size with the overall character and scale of the other buildings on campus and the immediate neighborhood.</a:t>
            </a:r>
          </a:p>
          <a:p>
            <a:r>
              <a:rPr lang="en-US" dirty="0"/>
              <a:t>Maintain the existing set-back of Falcon Hall in accordance with state, county, and municipal regulations.</a:t>
            </a:r>
          </a:p>
          <a:p>
            <a:r>
              <a:rPr lang="en-US" dirty="0"/>
              <a:t>Maintain the existing trees and green space to the extent practicable. Add intermediary landscaped elements between buildings and walkways to enhance the green space.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418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63" y="804318"/>
            <a:ext cx="7080250" cy="883319"/>
          </a:xfrm>
        </p:spPr>
        <p:txBody>
          <a:bodyPr/>
          <a:lstStyle/>
          <a:p>
            <a:r>
              <a:rPr lang="en-US" sz="3200" dirty="0"/>
              <a:t>Construction </a:t>
            </a:r>
            <a:r>
              <a:rPr lang="en-US" sz="3200" dirty="0" smtClean="0"/>
              <a:t>Mitigation as a result of Community Conversations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33463" y="1905000"/>
            <a:ext cx="7424737" cy="3842120"/>
          </a:xfrm>
        </p:spPr>
        <p:txBody>
          <a:bodyPr/>
          <a:lstStyle/>
          <a:p>
            <a:r>
              <a:rPr lang="en-US" dirty="0"/>
              <a:t>Coordinate construction to minimize disruption to classes and events on campus/in community.</a:t>
            </a:r>
            <a:endParaRPr lang="en-US" sz="1800" dirty="0"/>
          </a:p>
          <a:p>
            <a:r>
              <a:rPr lang="en-US" dirty="0"/>
              <a:t>Meet or exceed noise control regulations of Takoma Park Municipal Code Chapter 14.12 Noise Control.</a:t>
            </a:r>
            <a:endParaRPr lang="en-US" sz="1800" dirty="0"/>
          </a:p>
          <a:p>
            <a:pPr lvl="0"/>
            <a:r>
              <a:rPr lang="en-US" dirty="0"/>
              <a:t>Provide additional off-site parking for students, faculty, and staff.</a:t>
            </a:r>
            <a:endParaRPr lang="en-US" sz="1800" dirty="0"/>
          </a:p>
          <a:p>
            <a:r>
              <a:rPr lang="en-US" dirty="0"/>
              <a:t>Provide “cell phone lot” for student pick up.</a:t>
            </a:r>
            <a:endParaRPr lang="en-US" sz="1800" dirty="0"/>
          </a:p>
          <a:p>
            <a:pPr lvl="0"/>
            <a:r>
              <a:rPr lang="en-US" dirty="0"/>
              <a:t>Mandate off-site parking for construction crews.</a:t>
            </a:r>
            <a:endParaRPr lang="en-US" sz="1800" dirty="0"/>
          </a:p>
          <a:p>
            <a:pPr lvl="0"/>
            <a:r>
              <a:rPr lang="en-US" dirty="0"/>
              <a:t>Mandate off-site parking for construction delivery trucks.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050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Documents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27601" y="2743200"/>
            <a:ext cx="7080250" cy="52526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www.montgomerycollege.edu/conversations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9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63" y="2486463"/>
            <a:ext cx="7080250" cy="490904"/>
          </a:xfrm>
        </p:spPr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33463" y="2941378"/>
            <a:ext cx="7080250" cy="56957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</a:rPr>
              <a:t>community@montgomerycollege.edu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59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081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33463" y="1600200"/>
            <a:ext cx="7080250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lvl="0"/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character</a:t>
            </a:r>
          </a:p>
          <a:p>
            <a:pPr lvl="0"/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needs</a:t>
            </a:r>
          </a:p>
          <a:p>
            <a:pPr lvl="0"/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need to provide students with up-to-date labs, classrooms, and study spaces</a:t>
            </a:r>
          </a:p>
          <a:p>
            <a:pPr lvl="0"/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completion of construction</a:t>
            </a:r>
          </a:p>
          <a:p>
            <a:pPr lvl="0"/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discipline</a:t>
            </a:r>
          </a:p>
        </p:txBody>
      </p:sp>
    </p:spTree>
    <p:extLst>
      <p:ext uri="{BB962C8B-B14F-4D97-AF65-F5344CB8AC3E}">
        <p14:creationId xmlns:p14="http://schemas.microsoft.com/office/powerpoint/2010/main" val="6117837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63" y="800100"/>
            <a:ext cx="7623332" cy="883319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W1/Burlington </a:t>
            </a:r>
            <a:r>
              <a:rPr lang="en-US" sz="3200" dirty="0" smtClean="0">
                <a:latin typeface="Arial"/>
                <a:cs typeface="Arial"/>
              </a:rPr>
              <a:t>Site: </a:t>
            </a: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The College's 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90350" y="1362075"/>
            <a:ext cx="708025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endParaRPr lang="en-US" sz="2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63" y="1775150"/>
            <a:ext cx="7729537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W1 is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not the right site for the math and science building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W1 does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not maximize interdisciplinary teaching and learning for student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success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W1 would be cost prohibitive due to premium for extra materials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W1 does not meet student and Cultural Arts Center patrons’ parking needs because of lost parking. Adding parking would be cost-prohibitive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The W-1 site would be best used for future affordable expansion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Using the W-1 site does not address the rapidly deteriorating Science North and Science </a:t>
            </a:r>
            <a:r>
              <a:rPr lang="en-US" sz="18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South buildings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endParaRPr lang="en-US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21356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033465" y="1362456"/>
            <a:ext cx="7080248" cy="38472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marL="182880" indent="-18288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Fulfill a state requirement to ensure that the College </a:t>
            </a:r>
            <a:br>
              <a:rPr lang="en-US" sz="20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has plans and programs that meet the needs of residents </a:t>
            </a:r>
            <a:br>
              <a:rPr lang="en-US" sz="20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for access to locally provided postsecondary education.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The TP/SS Campus is a full-service undergraduate institution tasked with delivering high-quality, low-cost, locally provided postsecondary education.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252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original east campus needs to be modernized. </a:t>
            </a:r>
            <a:br>
              <a:rPr lang="en-US" sz="2000" dirty="0">
                <a:solidFill>
                  <a:srgbClr val="5252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5252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Local access to quality facilities is key to student completion </a:t>
            </a:r>
            <a:br>
              <a:rPr lang="en-US" sz="2000" dirty="0">
                <a:solidFill>
                  <a:srgbClr val="5252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5252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and success.</a:t>
            </a:r>
          </a:p>
          <a:p>
            <a:pPr marL="164592" indent="-1645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  <a:p>
            <a:pPr marL="164592" indent="-164592" eaLnBrk="1" fontAlgn="auto" hangingPunct="1">
              <a:spcBef>
                <a:spcPts val="0"/>
              </a:spcBef>
              <a:spcAft>
                <a:spcPts val="1200"/>
              </a:spcAft>
            </a:pPr>
            <a:endParaRPr lang="x-none" sz="200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</p:spPr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211" y="804318"/>
            <a:ext cx="7080250" cy="490904"/>
          </a:xfrm>
        </p:spPr>
        <p:txBody>
          <a:bodyPr/>
          <a:lstStyle/>
          <a:p>
            <a:r>
              <a:rPr lang="en-US" dirty="0"/>
              <a:t>Facilities Master Plan Vision</a:t>
            </a:r>
          </a:p>
        </p:txBody>
      </p:sp>
    </p:spTree>
    <p:extLst>
      <p:ext uri="{BB962C8B-B14F-4D97-AF65-F5344CB8AC3E}">
        <p14:creationId xmlns:p14="http://schemas.microsoft.com/office/powerpoint/2010/main" val="10008877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</p:spPr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211" y="804318"/>
            <a:ext cx="7080250" cy="490904"/>
          </a:xfrm>
        </p:spPr>
        <p:txBody>
          <a:bodyPr/>
          <a:lstStyle/>
          <a:p>
            <a:r>
              <a:rPr lang="en-US" dirty="0"/>
              <a:t>Facilities Master Plan Vision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33465" y="1362456"/>
            <a:ext cx="7080248" cy="320087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1237F"/>
              </a:buClr>
              <a:buSzPct val="80000"/>
            </a:pPr>
            <a:r>
              <a:rPr lang="en-US" sz="2000" b="1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Respond to and balance the needs of the students, community, neighbors, and fiscal prudence.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1237F"/>
              </a:buClr>
              <a:buSzPct val="80000"/>
            </a:pPr>
            <a:endParaRPr lang="en-US" sz="2000" b="1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51237F"/>
              </a:buClr>
              <a:buSzPct val="80000"/>
            </a:pPr>
            <a:r>
              <a:rPr lang="en-US" sz="1800" b="1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FMP Vision Guidelines</a:t>
            </a:r>
          </a:p>
          <a:p>
            <a:pPr marL="640080" lvl="1"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Develop new and renovated facilities to support academic and student programming in the support of the College’s mission.</a:t>
            </a:r>
          </a:p>
          <a:p>
            <a:pPr marL="640080" lvl="1"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252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Preserve the existing character of the existing historic neighborhood adjacent to the east campus.</a:t>
            </a:r>
          </a:p>
          <a:p>
            <a:pPr marL="640080" lvl="1"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51237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525252"/>
                </a:solidFill>
                <a:latin typeface="Arial" charset="0"/>
                <a:ea typeface="Arial" charset="0"/>
                <a:cs typeface="Arial" charset="0"/>
              </a:rPr>
              <a:t>Investigate future campus growth in Silver Spring.</a:t>
            </a:r>
          </a:p>
          <a:p>
            <a:pPr marL="164592" indent="-164592" eaLnBrk="1" fontAlgn="auto" hangingPunct="1">
              <a:spcBef>
                <a:spcPts val="0"/>
              </a:spcBef>
              <a:spcAft>
                <a:spcPts val="1200"/>
              </a:spcAft>
            </a:pPr>
            <a:endParaRPr lang="x-none" sz="2000" dirty="0">
              <a:solidFill>
                <a:srgbClr val="52525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624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7" t="5971" r="39809" b="11959"/>
          <a:stretch/>
        </p:blipFill>
        <p:spPr>
          <a:xfrm>
            <a:off x="373906" y="1802846"/>
            <a:ext cx="3855901" cy="3602736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3905" y="1452599"/>
            <a:ext cx="3855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2006–2016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5207" y="1453859"/>
            <a:ext cx="4372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2013–2023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3905" y="804318"/>
            <a:ext cx="8393846" cy="490904"/>
          </a:xfrm>
        </p:spPr>
        <p:txBody>
          <a:bodyPr/>
          <a:lstStyle/>
          <a:p>
            <a:pPr algn="ctr"/>
            <a:r>
              <a:rPr lang="en-US" dirty="0"/>
              <a:t>Facilities Master Plans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07" y="1802845"/>
            <a:ext cx="4394048" cy="3600389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65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" y="1348327"/>
            <a:ext cx="7108046" cy="4353733"/>
          </a:xfrm>
          <a:prstGeom prst="rect">
            <a:avLst/>
          </a:prstGeom>
          <a:ln w="3175">
            <a:solidFill>
              <a:srgbClr val="9292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917575" y="804318"/>
            <a:ext cx="7315200" cy="490904"/>
          </a:xfrm>
        </p:spPr>
        <p:txBody>
          <a:bodyPr/>
          <a:lstStyle/>
          <a:p>
            <a:pPr algn="ctr"/>
            <a:r>
              <a:rPr lang="en-US" dirty="0"/>
              <a:t>Previous Campus Plan 2006–2016</a:t>
            </a:r>
          </a:p>
        </p:txBody>
      </p:sp>
    </p:spTree>
    <p:extLst>
      <p:ext uri="{BB962C8B-B14F-4D97-AF65-F5344CB8AC3E}">
        <p14:creationId xmlns:p14="http://schemas.microsoft.com/office/powerpoint/2010/main" val="24091479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917575" y="804318"/>
            <a:ext cx="7315200" cy="490904"/>
          </a:xfrm>
        </p:spPr>
        <p:txBody>
          <a:bodyPr/>
          <a:lstStyle/>
          <a:p>
            <a:pPr algn="ctr"/>
            <a:r>
              <a:rPr lang="en-US" dirty="0"/>
              <a:t>Current Campus Plan 2013–2023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2" y="1295222"/>
            <a:ext cx="7390286" cy="4352544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2878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0363" y="6352014"/>
            <a:ext cx="613100" cy="224450"/>
          </a:xfrm>
        </p:spPr>
        <p:txBody>
          <a:bodyPr/>
          <a:lstStyle/>
          <a:p>
            <a:fld id="{673E796C-4CA1-814E-8E3D-EE0C46343C6D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632" y="1316736"/>
            <a:ext cx="3297622" cy="420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500"/>
              </a:spcAft>
              <a:buSzPct val="80000"/>
            </a:pPr>
            <a:r>
              <a:rPr lang="en-US" sz="1400" b="1" dirty="0">
                <a:solidFill>
                  <a:srgbClr val="525252"/>
                </a:solidFill>
              </a:rPr>
              <a:t>Previous Campus Plan 2006-2016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Rejuvenate the original campus (east campus)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Preserve the existing character of historic neighborhood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Foster interdisciplinary teaching and learning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Replace Science South and Science North with New Science and Math Center; 4 story; 2 phase; 8 year construction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Replace Resource Center (library) with new Student Resource Center and Library; 2 phase; 8 year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Expansion restricted to only Silver Spring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2525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8963" y="1318900"/>
            <a:ext cx="4831352" cy="4180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500"/>
              </a:spcAft>
              <a:buSzPct val="80000"/>
            </a:pPr>
            <a:r>
              <a:rPr lang="en-US" sz="1400" b="1" dirty="0">
                <a:solidFill>
                  <a:srgbClr val="525252"/>
                </a:solidFill>
              </a:rPr>
              <a:t>Current Campus Plan 2013-2023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Rejuvenate </a:t>
            </a:r>
            <a:r>
              <a:rPr lang="en-US" sz="1400" dirty="0" smtClean="0">
                <a:solidFill>
                  <a:srgbClr val="525252"/>
                </a:solidFill>
              </a:rPr>
              <a:t>the </a:t>
            </a:r>
            <a:r>
              <a:rPr lang="en-US" sz="1400" dirty="0">
                <a:solidFill>
                  <a:srgbClr val="525252"/>
                </a:solidFill>
              </a:rPr>
              <a:t>original campus (east campus)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Preserve the existing character of historic neighborhood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Foster interdisciplinary teaching and learning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Replace Science South and Falcon Hall with new Math 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and Science Building; 1 phase; 4 years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New Library Learning Commons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Replace Resource Center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Replace Science North with new Health and </a:t>
            </a:r>
            <a:br>
              <a:rPr lang="en-US" sz="1400" dirty="0">
                <a:solidFill>
                  <a:srgbClr val="525252"/>
                </a:solidFill>
              </a:rPr>
            </a:br>
            <a:r>
              <a:rPr lang="en-US" sz="1400" dirty="0">
                <a:solidFill>
                  <a:srgbClr val="525252"/>
                </a:solidFill>
              </a:rPr>
              <a:t>Fitness Center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Shorter construction time, better continuity of instruction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Opens up campus with more green space between buildings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25252"/>
                </a:solidFill>
              </a:rPr>
              <a:t>Expansion restricted to only Silver Spring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211" y="804318"/>
            <a:ext cx="7394544" cy="464743"/>
          </a:xfrm>
        </p:spPr>
        <p:txBody>
          <a:bodyPr/>
          <a:lstStyle/>
          <a:p>
            <a:r>
              <a:rPr lang="en-US" sz="3200" dirty="0"/>
              <a:t>Facilities Master Plans–Major Elements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6" y="1406106"/>
            <a:ext cx="0" cy="4157932"/>
          </a:xfrm>
          <a:prstGeom prst="line">
            <a:avLst/>
          </a:prstGeom>
          <a:ln w="3175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318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C Powerpoint Template">
  <a:themeElements>
    <a:clrScheme name="Montgomery College">
      <a:dk1>
        <a:srgbClr val="51237F"/>
      </a:dk1>
      <a:lt1>
        <a:srgbClr val="FFFFFF"/>
      </a:lt1>
      <a:dk2>
        <a:srgbClr val="FFFFFF"/>
      </a:dk2>
      <a:lt2>
        <a:srgbClr val="FFFFFF"/>
      </a:lt2>
      <a:accent1>
        <a:srgbClr val="51237F"/>
      </a:accent1>
      <a:accent2>
        <a:srgbClr val="525252"/>
      </a:accent2>
      <a:accent3>
        <a:srgbClr val="525252"/>
      </a:accent3>
      <a:accent4>
        <a:srgbClr val="51237F"/>
      </a:accent4>
      <a:accent5>
        <a:srgbClr val="525252"/>
      </a:accent5>
      <a:accent6>
        <a:srgbClr val="51237F"/>
      </a:accent6>
      <a:hlink>
        <a:srgbClr val="525252"/>
      </a:hlink>
      <a:folHlink>
        <a:srgbClr val="51237F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1237F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MC Powerpoin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1237F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34498</TotalTime>
  <Words>700</Words>
  <Application>Microsoft Office PowerPoint</Application>
  <PresentationFormat>On-screen Show (4:3)</PresentationFormat>
  <Paragraphs>175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</vt:lpstr>
      <vt:lpstr>Tahoma</vt:lpstr>
      <vt:lpstr>Wingdings</vt:lpstr>
      <vt:lpstr>MC Powerpoint Template</vt:lpstr>
      <vt:lpstr>1_MC Powerpoint Template</vt:lpstr>
      <vt:lpstr>PowerPoint Presentation</vt:lpstr>
      <vt:lpstr>Shared Values</vt:lpstr>
      <vt:lpstr>W1/Burlington Site:  The College's Conclusions</vt:lpstr>
      <vt:lpstr>Facilities Master Plan Vision</vt:lpstr>
      <vt:lpstr>Facilities Master Plan Vision</vt:lpstr>
      <vt:lpstr>Facilities Master Plans</vt:lpstr>
      <vt:lpstr>Previous Campus Plan 2006–2016</vt:lpstr>
      <vt:lpstr>Current Campus Plan 2013–2023</vt:lpstr>
      <vt:lpstr>Facilities Master Plans–Major Elements</vt:lpstr>
      <vt:lpstr>Math and Science Building</vt:lpstr>
      <vt:lpstr>Design Guidelines as a result of Community Conversations</vt:lpstr>
      <vt:lpstr>Construction Mitigation as a result of Community Conversations</vt:lpstr>
      <vt:lpstr>Supporting Documents</vt:lpstr>
      <vt:lpstr>Questions and Comments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Rockville Campus Expansion Task Force</dc:title>
  <dc:creator>John D. Antonishak</dc:creator>
  <cp:lastModifiedBy>Usher, Lisa C</cp:lastModifiedBy>
  <cp:revision>365</cp:revision>
  <cp:lastPrinted>2017-06-06T17:28:47Z</cp:lastPrinted>
  <dcterms:created xsi:type="dcterms:W3CDTF">2006-09-29T15:23:42Z</dcterms:created>
  <dcterms:modified xsi:type="dcterms:W3CDTF">2018-04-11T15:13:13Z</dcterms:modified>
</cp:coreProperties>
</file>